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84" r:id="rId4"/>
    <p:sldId id="281" r:id="rId5"/>
    <p:sldId id="285" r:id="rId6"/>
    <p:sldId id="286" r:id="rId7"/>
    <p:sldId id="287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9" r:id="rId16"/>
    <p:sldId id="270" r:id="rId17"/>
    <p:sldId id="271" r:id="rId18"/>
    <p:sldId id="272" r:id="rId19"/>
    <p:sldId id="273" r:id="rId20"/>
    <p:sldId id="274" r:id="rId21"/>
    <p:sldId id="265" r:id="rId22"/>
    <p:sldId id="276" r:id="rId23"/>
    <p:sldId id="277" r:id="rId24"/>
    <p:sldId id="278" r:id="rId25"/>
    <p:sldId id="279" r:id="rId26"/>
    <p:sldId id="280" r:id="rId27"/>
    <p:sldId id="266" r:id="rId28"/>
    <p:sldId id="267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53A2FE-A690-4F22-9E1B-312FB5FE7A53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63C2586-63B4-45B6-BEC9-706F10FBC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332656"/>
            <a:ext cx="3672408" cy="1470025"/>
          </a:xfrm>
        </p:spPr>
        <p:txBody>
          <a:bodyPr>
            <a:noAutofit/>
          </a:bodyPr>
          <a:lstStyle/>
          <a:p>
            <a:pPr algn="ctr"/>
            <a:r>
              <a:rPr lang="es-MX" sz="4800" b="1" dirty="0" smtClean="0"/>
              <a:t>AMOR &amp; AMISTAD</a:t>
            </a:r>
            <a:endParaRPr lang="es-MX" sz="4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dirty="0" smtClean="0"/>
              <a:t>Grupo 615</a:t>
            </a:r>
          </a:p>
          <a:p>
            <a:endParaRPr lang="es-MX" dirty="0"/>
          </a:p>
        </p:txBody>
      </p:sp>
      <p:pic>
        <p:nvPicPr>
          <p:cNvPr id="1026" name="Picture 2" descr="http://imblog.aufeminin.com/blog/D20120128/529995_553766786_amigos_H23295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32448" cy="3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2.trrsf.com/image/fget/cf/407/305/images.terra.com/2013/02/14/7-amigos-dia-amist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" y="3475086"/>
            <a:ext cx="4072136" cy="30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En la amistad, el encuentro siempre es una revelación, el descubrimiento de algo de nosotros mismos y del mundo a través de otro. Cada encuentro deja una reserva de simpatía, de confianza, de afecto</a:t>
            </a:r>
            <a:r>
              <a:rPr lang="es-ES" dirty="0" smtClean="0"/>
              <a:t>.</a:t>
            </a:r>
            <a:endParaRPr lang="es-MX" dirty="0"/>
          </a:p>
        </p:txBody>
      </p:sp>
      <p:pic>
        <p:nvPicPr>
          <p:cNvPr id="5" name="Picture 2" descr="http://comoconquistaryligarconamor.com/wp-content/uploads/2012/01/9_ami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65270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73387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Cada momento de convivencia se agrega a los otros vividos y cuanto más son los encuentros más se fortalece la amistad. </a:t>
            </a:r>
            <a:endParaRPr lang="es-MX" dirty="0"/>
          </a:p>
        </p:txBody>
      </p:sp>
      <p:pic>
        <p:nvPicPr>
          <p:cNvPr id="4098" name="Picture 2" descr="http://www.revistaecclesia.com/wp-content/uploads/2012/09/ami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420888"/>
            <a:ext cx="513071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Los amigos: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/>
              <a:t>N</a:t>
            </a:r>
            <a:r>
              <a:rPr lang="es-ES" dirty="0" smtClean="0"/>
              <a:t>os ayudan a </a:t>
            </a:r>
            <a:r>
              <a:rPr lang="es-ES" dirty="0"/>
              <a:t>s</a:t>
            </a:r>
            <a:r>
              <a:rPr lang="es-ES" dirty="0" smtClean="0"/>
              <a:t>er nosotros mismos.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/>
              <a:t>N</a:t>
            </a:r>
            <a:r>
              <a:rPr lang="es-ES" dirty="0" smtClean="0"/>
              <a:t>os enriquecen con su experiencia vital.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/>
              <a:t>A</a:t>
            </a:r>
            <a:r>
              <a:rPr lang="es-ES" dirty="0" smtClean="0"/>
              <a:t>unque no están siempre juntos a nosotros sabemos, que están de nuestro lado, siempre dispuestos a ayudar, y que el tiempo y la distancia no cuentan.</a:t>
            </a: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37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En </a:t>
            </a:r>
            <a:r>
              <a:rPr lang="es-ES" dirty="0"/>
              <a:t>estas </a:t>
            </a:r>
            <a:r>
              <a:rPr lang="es-ES" dirty="0" smtClean="0"/>
              <a:t>relaciones también </a:t>
            </a:r>
            <a:r>
              <a:rPr lang="es-ES" dirty="0"/>
              <a:t>hay crisis y hay diferencias que por momentos hacen crecer la relación, o la terminan dejando un gran dolor por la confianza que se </a:t>
            </a:r>
            <a:r>
              <a:rPr lang="es-ES" dirty="0" smtClean="0"/>
              <a:t>compartió.</a:t>
            </a:r>
            <a:endParaRPr lang="es-MX" dirty="0"/>
          </a:p>
        </p:txBody>
      </p:sp>
      <p:pic>
        <p:nvPicPr>
          <p:cNvPr id="5126" name="Picture 6" descr="http://www.blogcdn.com/www.tuvozentuvida.com/media/2011/09/como-detectar-a-una-mala-amiga-599so091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625355" cy="31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2000240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dirty="0" err="1">
                <a:solidFill>
                  <a:srgbClr val="92D050"/>
                </a:solidFill>
              </a:rPr>
              <a:t>Selman</a:t>
            </a:r>
            <a:r>
              <a:rPr lang="es-MX" sz="6000" dirty="0">
                <a:solidFill>
                  <a:srgbClr val="92D050"/>
                </a:solidFill>
              </a:rPr>
              <a:t> (1981) explica cuatro etapas de la amistad. </a:t>
            </a:r>
            <a:endParaRPr lang="es-ES" sz="6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260648"/>
            <a:ext cx="3600400" cy="170216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PRIMERA ETAPA </a:t>
            </a:r>
            <a:endParaRPr lang="es-MX" dirty="0"/>
          </a:p>
        </p:txBody>
      </p:sp>
      <p:pic>
        <p:nvPicPr>
          <p:cNvPr id="1026" name="Picture 2" descr="C:\Users\Public\Pictures\Sample Pictures\amist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8" y="2132856"/>
            <a:ext cx="4248472" cy="2547714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20070515152339-amistad-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5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Se presenta antes de los 7 años y está basada en las consideraciones físicas o geográficas, siendo </a:t>
            </a:r>
            <a:r>
              <a:rPr lang="es-MX" sz="2800" dirty="0" err="1" smtClean="0">
                <a:solidFill>
                  <a:schemeClr val="tx1"/>
                </a:solidFill>
                <a:latin typeface="+mj-lt"/>
              </a:rPr>
              <a:t>autocentrada</a:t>
            </a: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>
              <a:buNone/>
            </a:pPr>
            <a:endParaRPr lang="es-MX" sz="2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En este periodo, un amigo es sólo un compañero de juego, alguien que vive cerca, que va a la misma escuela o bien que tiene juguetes codiciables.</a:t>
            </a:r>
          </a:p>
          <a:p>
            <a:pPr algn="just">
              <a:buNone/>
            </a:pPr>
            <a:endParaRPr lang="es-MX" sz="2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No existe comprensión de su punto de vista.</a:t>
            </a:r>
          </a:p>
          <a:p>
            <a:pPr>
              <a:buNone/>
            </a:pPr>
            <a:endParaRPr lang="es-MX" dirty="0" smtClean="0">
              <a:latin typeface="Arial Narrow" pitchFamily="34" charset="0"/>
            </a:endParaRPr>
          </a:p>
          <a:p>
            <a:pPr>
              <a:buNone/>
            </a:pPr>
            <a:endParaRPr lang="es-MX" dirty="0" smtClean="0">
              <a:latin typeface="Arial Narrow" pitchFamily="34" charset="0"/>
            </a:endParaRPr>
          </a:p>
          <a:p>
            <a:pPr>
              <a:buNone/>
            </a:pPr>
            <a:endParaRPr lang="es-MX" dirty="0" smtClean="0">
              <a:latin typeface="Arial Narrow" pitchFamily="34" charset="0"/>
            </a:endParaRPr>
          </a:p>
          <a:p>
            <a:pPr>
              <a:buNone/>
            </a:pPr>
            <a:endParaRPr lang="es-MX" dirty="0" smtClean="0">
              <a:latin typeface="Arial Narrow" pitchFamily="34" charset="0"/>
            </a:endParaRPr>
          </a:p>
          <a:p>
            <a:pPr>
              <a:buNone/>
            </a:pPr>
            <a:endParaRPr lang="es-MX" dirty="0" smtClean="0">
              <a:latin typeface="Arial Narrow" pitchFamily="34" charset="0"/>
            </a:endParaRPr>
          </a:p>
          <a:p>
            <a:pPr>
              <a:buNone/>
            </a:pPr>
            <a:endParaRPr lang="es-MX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juguetesdebebes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35" y="349198"/>
            <a:ext cx="3749113" cy="3759696"/>
          </a:xfrm>
          <a:prstGeom prst="rect">
            <a:avLst/>
          </a:prstGeom>
          <a:noFill/>
        </p:spPr>
      </p:pic>
      <p:pic>
        <p:nvPicPr>
          <p:cNvPr id="3075" name="Picture 3" descr="C:\Users\Public\Pictures\Sample Pictures\MAFAL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9936" y="4287791"/>
            <a:ext cx="5129588" cy="1682105"/>
          </a:xfrm>
          <a:prstGeom prst="rect">
            <a:avLst/>
          </a:prstGeom>
          <a:noFill/>
        </p:spPr>
      </p:pic>
      <p:pic>
        <p:nvPicPr>
          <p:cNvPr id="3076" name="Picture 4" descr="C:\Users\Public\Pictures\Sample Pictures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023430" cy="3120346"/>
          </a:xfrm>
          <a:prstGeom prst="rect">
            <a:avLst/>
          </a:prstGeom>
          <a:noFill/>
        </p:spPr>
      </p:pic>
      <p:pic>
        <p:nvPicPr>
          <p:cNvPr id="3077" name="Picture 5" descr="C:\Users\Public\Pictures\Sample 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6"/>
            <a:ext cx="3312368" cy="2204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4665971" y="188640"/>
            <a:ext cx="3744416" cy="1702160"/>
          </a:xfrm>
        </p:spPr>
        <p:txBody>
          <a:bodyPr>
            <a:noAutofit/>
          </a:bodyPr>
          <a:lstStyle/>
          <a:p>
            <a:pPr algn="ctr"/>
            <a:r>
              <a:rPr lang="es-MX" sz="4800" dirty="0" smtClean="0"/>
              <a:t>SEGUNDA ETAPA</a:t>
            </a:r>
            <a:endParaRPr lang="es-MX" sz="4800" dirty="0"/>
          </a:p>
        </p:txBody>
      </p:sp>
      <p:pic>
        <p:nvPicPr>
          <p:cNvPr id="4098" name="Picture 2" descr="C:\Users\Public\Pictures\Sample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120680" cy="4584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0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Comprende de los 7 a los 9 años de edad.</a:t>
            </a:r>
          </a:p>
          <a:p>
            <a:pPr>
              <a:buNone/>
            </a:pPr>
            <a:endParaRPr lang="es-MX" sz="28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Empieza a formarse la idea de reciprocidad y una conciencia de los sentimientos del otro.</a:t>
            </a:r>
          </a:p>
          <a:p>
            <a:pPr>
              <a:buNone/>
            </a:pPr>
            <a:endParaRPr lang="es-MX" sz="28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La amistad se valora respecto a los actos sociales de una persona y las evaluaciones subjetivas que otro individuo hace de estas acciones.</a:t>
            </a:r>
          </a:p>
          <a:p>
            <a:pPr>
              <a:buNone/>
            </a:pPr>
            <a:endParaRPr lang="es-MX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Integrantes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Edgar Uriel Rangel Ramírez</a:t>
            </a:r>
          </a:p>
          <a:p>
            <a:r>
              <a:rPr lang="es-MX" dirty="0" smtClean="0"/>
              <a:t>Piña López </a:t>
            </a:r>
            <a:r>
              <a:rPr lang="es-MX" dirty="0" err="1" smtClean="0"/>
              <a:t>Jocelyn</a:t>
            </a:r>
            <a:endParaRPr lang="es-MX" dirty="0" smtClean="0"/>
          </a:p>
          <a:p>
            <a:r>
              <a:rPr lang="es-MX" dirty="0" smtClean="0"/>
              <a:t>Meza Berlín Eduardo</a:t>
            </a:r>
          </a:p>
          <a:p>
            <a:r>
              <a:rPr lang="es-MX" dirty="0" smtClean="0"/>
              <a:t>López Mosqueda Diego</a:t>
            </a:r>
          </a:p>
          <a:p>
            <a:r>
              <a:rPr lang="es-MX" dirty="0" err="1" smtClean="0"/>
              <a:t>Gutierrez</a:t>
            </a:r>
            <a:r>
              <a:rPr lang="es-MX" dirty="0" smtClean="0"/>
              <a:t> </a:t>
            </a:r>
            <a:r>
              <a:rPr lang="es-MX" dirty="0" err="1" smtClean="0"/>
              <a:t>Olguin</a:t>
            </a:r>
            <a:r>
              <a:rPr lang="es-MX" dirty="0" smtClean="0"/>
              <a:t> Marisol</a:t>
            </a:r>
          </a:p>
          <a:p>
            <a:r>
              <a:rPr lang="es-MX" dirty="0" smtClean="0"/>
              <a:t>Quintanar Orozco </a:t>
            </a:r>
            <a:r>
              <a:rPr lang="es-MX" dirty="0" smtClean="0"/>
              <a:t>Obed</a:t>
            </a:r>
          </a:p>
          <a:p>
            <a:endParaRPr lang="es-MX" dirty="0"/>
          </a:p>
          <a:p>
            <a:pPr marL="68580" indent="0">
              <a:buNone/>
            </a:pPr>
            <a:r>
              <a:rPr lang="es-MX" dirty="0" smtClean="0"/>
              <a:t>Profesora Amalia Pichardo Hernández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700808"/>
            <a:ext cx="3212069" cy="2592288"/>
          </a:xfrm>
          <a:prstGeom prst="rect">
            <a:avLst/>
          </a:prstGeom>
          <a:noFill/>
        </p:spPr>
      </p:pic>
      <p:pic>
        <p:nvPicPr>
          <p:cNvPr id="5123" name="Picture 3" descr="C:\Users\Public\Pictures\Sample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26906"/>
            <a:ext cx="3728986" cy="2232248"/>
          </a:xfrm>
          <a:prstGeom prst="rect">
            <a:avLst/>
          </a:prstGeom>
          <a:noFill/>
        </p:spPr>
      </p:pic>
      <p:pic>
        <p:nvPicPr>
          <p:cNvPr id="5124" name="Picture 4" descr="C:\Users\Public\Pictures\Sample 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3717032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3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785795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 smtClean="0">
                <a:latin typeface="+mj-lt"/>
                <a:cs typeface="Arial" pitchFamily="34" charset="0"/>
              </a:rPr>
              <a:t>Tercera </a:t>
            </a:r>
            <a:r>
              <a:rPr lang="es-MX" sz="3600" dirty="0">
                <a:latin typeface="+mj-lt"/>
                <a:cs typeface="Arial" pitchFamily="34" charset="0"/>
              </a:rPr>
              <a:t>etapa (de los 9 a los 12), la amistad se funda en una toma y da genuino</a:t>
            </a:r>
            <a:endParaRPr lang="es-ES" sz="3600" dirty="0">
              <a:latin typeface="+mj-lt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1472" y="3571875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 smtClean="0">
                <a:latin typeface="+mj-lt"/>
                <a:cs typeface="Arial" pitchFamily="34" charset="0"/>
              </a:rPr>
              <a:t>Cuarta </a:t>
            </a:r>
            <a:r>
              <a:rPr lang="es-MX" sz="3600" dirty="0">
                <a:latin typeface="+mj-lt"/>
                <a:cs typeface="Arial" pitchFamily="34" charset="0"/>
              </a:rPr>
              <a:t>etapa los niños ven la amistad como una relación estable y continua cimentada en la confianza. </a:t>
            </a:r>
            <a:endParaRPr lang="es-ES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es-MX" dirty="0" smtClean="0"/>
              <a:t>Amiguismo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904" y="2132856"/>
            <a:ext cx="5040561" cy="350897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MX" sz="2400" dirty="0" smtClean="0">
                <a:latin typeface="+mj-lt"/>
                <a:cs typeface="Arial" pitchFamily="34" charset="0"/>
              </a:rPr>
              <a:t>Amiguismo es ser parcial para con los amigos, especialmente al designarlos en posiciones de autoridad, sin importar si están calificados. Por lo tanto el amiguismo es contrario en la práctica y en principio con la </a:t>
            </a:r>
            <a:r>
              <a:rPr lang="es-MX" sz="2400" dirty="0" err="1" smtClean="0">
                <a:latin typeface="+mj-lt"/>
                <a:cs typeface="Arial" pitchFamily="34" charset="0"/>
              </a:rPr>
              <a:t>meritocracia</a:t>
            </a:r>
            <a:r>
              <a:rPr lang="es-MX" sz="2400" dirty="0" smtClean="0">
                <a:latin typeface="+mj-lt"/>
                <a:cs typeface="Arial" pitchFamily="34" charset="0"/>
              </a:rPr>
              <a:t>.</a:t>
            </a:r>
            <a:r>
              <a:rPr lang="es-MX" dirty="0" smtClean="0">
                <a:latin typeface="+mj-lt"/>
              </a:rPr>
              <a:t/>
            </a:r>
            <a:br>
              <a:rPr lang="es-MX" dirty="0" smtClean="0">
                <a:latin typeface="+mj-lt"/>
              </a:rPr>
            </a:br>
            <a:endParaRPr lang="es-MX" dirty="0">
              <a:latin typeface="+mj-lt"/>
            </a:endParaRPr>
          </a:p>
        </p:txBody>
      </p:sp>
      <p:pic>
        <p:nvPicPr>
          <p:cNvPr id="13314" name="Picture 2" descr="https://encrypted-tbn1.gstatic.com/images?q=tbn:ANd9GcTMy-diTRPoQPK90jAYnF600xgbUnen-QwELCvAD2-WjULKbjU9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348880"/>
            <a:ext cx="3024336" cy="2196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5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003232" cy="5616624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+mj-lt"/>
                <a:cs typeface="Arial" pitchFamily="34" charset="0"/>
              </a:rPr>
              <a:t>El amiguismo existe cuando el que designa y el beneficiario se encuentran en contacto social; a menudo el que designa es inadecuado para ejercer u ocupar su propio cargo o posición de autoridad, y por esa razón el que designa nombra individuos que no intentarán debilitarlo, o expresar puntos de vista contrarios a aquellos de aquel que los ha designado. </a:t>
            </a:r>
            <a:endParaRPr lang="es-MX" sz="2400" dirty="0">
              <a:latin typeface="+mj-lt"/>
              <a:cs typeface="Arial" pitchFamily="34" charset="0"/>
            </a:endParaRPr>
          </a:p>
        </p:txBody>
      </p:sp>
      <p:pic>
        <p:nvPicPr>
          <p:cNvPr id="12290" name="Picture 2" descr="https://encrypted-tbn3.gstatic.com/images?q=tbn:ANd9GcRIxotsqPPHz0W0y2nLFcka2xJU-SdaUGz1_pE-XYbKAkYG_wIW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128"/>
            <a:ext cx="2466975" cy="1847851"/>
          </a:xfrm>
          <a:prstGeom prst="rect">
            <a:avLst/>
          </a:prstGeom>
          <a:noFill/>
        </p:spPr>
      </p:pic>
      <p:pic>
        <p:nvPicPr>
          <p:cNvPr id="12292" name="Picture 4" descr="https://encrypted-tbn1.gstatic.com/images?q=tbn:ANd9GcRtOM9XfVPrilIrNoex2Dk_pJeO8YiBYMexLJUIpaPNUzkbQr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766" y="4581128"/>
            <a:ext cx="2812594" cy="1912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8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 err="1" smtClean="0"/>
              <a:t>Heterosocialidad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sz="2400" dirty="0" smtClean="0">
                <a:latin typeface="+mj-lt"/>
                <a:cs typeface="Arial" pitchFamily="34" charset="0"/>
              </a:rPr>
              <a:t>El término </a:t>
            </a:r>
            <a:r>
              <a:rPr lang="es-MX" sz="2400" dirty="0" err="1" smtClean="0">
                <a:latin typeface="+mj-lt"/>
                <a:cs typeface="Arial" pitchFamily="34" charset="0"/>
              </a:rPr>
              <a:t>Heterosocialidad</a:t>
            </a:r>
            <a:r>
              <a:rPr lang="es-MX" sz="2400" dirty="0" smtClean="0">
                <a:latin typeface="+mj-lt"/>
                <a:cs typeface="Arial" pitchFamily="34" charset="0"/>
              </a:rPr>
              <a:t> describe la preferencia por relaciones sociales con personas del sexo opuesto (excluyendo las relaciones románticas o de naturaleza sexual) </a:t>
            </a:r>
          </a:p>
          <a:p>
            <a:pPr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>
              <a:buNone/>
            </a:pPr>
            <a:r>
              <a:rPr lang="es-MX" sz="2400" dirty="0" smtClean="0">
                <a:latin typeface="+mj-lt"/>
                <a:cs typeface="Arial" pitchFamily="34" charset="0"/>
              </a:rPr>
              <a:t>El término opuesto es </a:t>
            </a:r>
            <a:r>
              <a:rPr lang="es-MX" sz="2400" dirty="0" err="1" smtClean="0">
                <a:latin typeface="+mj-lt"/>
                <a:cs typeface="Arial" pitchFamily="34" charset="0"/>
              </a:rPr>
              <a:t>Homosocialidad</a:t>
            </a:r>
            <a:r>
              <a:rPr lang="es-MX" sz="2400" dirty="0" smtClean="0">
                <a:latin typeface="+mj-lt"/>
                <a:cs typeface="Arial" pitchFamily="34" charset="0"/>
              </a:rPr>
              <a:t>, la preferencia por relaciones con aquellas personas del mismo sexo</a:t>
            </a:r>
            <a:r>
              <a:rPr lang="es-MX" dirty="0" smtClean="0">
                <a:latin typeface="+mj-lt"/>
              </a:rPr>
              <a:t>. </a:t>
            </a:r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9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GI0Y8cV57j_06i8tohutD77g_6RSZvCK_AxbKXmcgax-Mjk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7"/>
            <a:ext cx="3312368" cy="2481079"/>
          </a:xfrm>
          <a:prstGeom prst="rect">
            <a:avLst/>
          </a:prstGeom>
          <a:noFill/>
        </p:spPr>
      </p:pic>
      <p:pic>
        <p:nvPicPr>
          <p:cNvPr id="3074" name="Picture 2" descr="https://encrypted-tbn1.gstatic.com/images?q=tbn:ANd9GcSoLhD7f9IOY-mIzMIM3yszhxQH0KRGrgtqD3TIN45t_y8UbO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241" y="359470"/>
            <a:ext cx="3168352" cy="2373207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Qin9kmoXKlaw5ovbqB9Sj7Smmbv-UdLJg41tHs51elqPPvwh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384376" cy="2538284"/>
          </a:xfrm>
          <a:prstGeom prst="rect">
            <a:avLst/>
          </a:prstGeom>
          <a:noFill/>
        </p:spPr>
      </p:pic>
      <p:pic>
        <p:nvPicPr>
          <p:cNvPr id="3078" name="Picture 6" descr="http://armatucoso.com/carteles/desmotivaciones/armatucoso-que-una-amistad-855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852936"/>
            <a:ext cx="375285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5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2808312"/>
          </a:xfrm>
        </p:spPr>
        <p:txBody>
          <a:bodyPr/>
          <a:lstStyle/>
          <a:p>
            <a:pPr algn="just"/>
            <a:r>
              <a:rPr lang="es-MX" dirty="0" smtClean="0"/>
              <a:t>De forma diferente a la </a:t>
            </a:r>
            <a:r>
              <a:rPr lang="es-MX" dirty="0" err="1" smtClean="0"/>
              <a:t>homosocialidad</a:t>
            </a:r>
            <a:r>
              <a:rPr lang="es-MX" dirty="0" smtClean="0"/>
              <a:t> y debido a su naturaleza, la </a:t>
            </a:r>
            <a:r>
              <a:rPr lang="es-MX" dirty="0" err="1" smtClean="0"/>
              <a:t>heterosocialidad</a:t>
            </a:r>
            <a:r>
              <a:rPr lang="es-MX" dirty="0" smtClean="0"/>
              <a:t> se utiliza únicamente para describir a individuos o relaciones individuales. Un grupo de más de dos individuos puede ser tanto </a:t>
            </a:r>
            <a:r>
              <a:rPr lang="es-MX" dirty="0" err="1" smtClean="0"/>
              <a:t>homosocial</a:t>
            </a:r>
            <a:r>
              <a:rPr lang="es-MX" dirty="0" smtClean="0"/>
              <a:t> como </a:t>
            </a:r>
            <a:r>
              <a:rPr lang="es-MX" dirty="0" err="1" smtClean="0"/>
              <a:t>bisocial</a:t>
            </a:r>
            <a:r>
              <a:rPr lang="es-MX" dirty="0" smtClean="0"/>
              <a:t>, de lo contrario el grupo se divide en áreas de no-interactividad.</a:t>
            </a:r>
          </a:p>
          <a:p>
            <a:endParaRPr lang="es-MX" dirty="0"/>
          </a:p>
        </p:txBody>
      </p:sp>
      <p:pic>
        <p:nvPicPr>
          <p:cNvPr id="4" name="Picture 2" descr="http://1.bp.blogspot.com/-Ob653qXl_68/T-qOm2aLj_I/AAAAAAAAAC4/01BNr-cOlBk/s1600/amistad_phix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7072"/>
            <a:ext cx="3168352" cy="2480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0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idadoinfantil.net/wp-content/uploads/AMIGOS-IMAGINARIOS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32856"/>
            <a:ext cx="4143384" cy="414338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357290" y="1000108"/>
            <a:ext cx="6047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solidFill>
                  <a:srgbClr val="92D050"/>
                </a:solidFill>
                <a:latin typeface="+mj-lt"/>
                <a:cs typeface="Arial" pitchFamily="34" charset="0"/>
              </a:rPr>
              <a:t>Amigo imaginario</a:t>
            </a:r>
            <a:endParaRPr lang="es-ES" sz="4800" dirty="0">
              <a:solidFill>
                <a:srgbClr val="92D05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desmotivaciones.es/201208/201207190904v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116" y="2797354"/>
            <a:ext cx="4762500" cy="366712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0034" y="642918"/>
            <a:ext cx="77867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92D050"/>
                </a:solidFill>
              </a:rPr>
              <a:t>Amigos con derechos</a:t>
            </a:r>
          </a:p>
          <a:p>
            <a:endParaRPr lang="es-ES" dirty="0" smtClean="0"/>
          </a:p>
          <a:p>
            <a:pPr algn="just"/>
            <a:r>
              <a:rPr lang="es-ES" sz="2000" dirty="0" smtClean="0"/>
              <a:t>La amistad con derechos es una relación de pareja que intenta combinar la vinculación afectiva, los comportamientos y actitudes típicos de una amistad, con la posibilidad de mantener relaciones íntimas o sexuales.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009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La amistad</a:t>
            </a:r>
            <a:endParaRPr lang="es-E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dirty="0"/>
              <a:t>L</a:t>
            </a:r>
            <a:r>
              <a:rPr lang="es-ES" dirty="0"/>
              <a:t>a amistad es la relación que se establece entre personas, se caracteriza por la confianza y el respeto</a:t>
            </a:r>
            <a:r>
              <a:rPr lang="es-MX" dirty="0"/>
              <a:t> </a:t>
            </a:r>
            <a:r>
              <a:rPr lang="es-MX" dirty="0" smtClean="0"/>
              <a:t>además </a:t>
            </a:r>
            <a:r>
              <a:rPr lang="es-MX" dirty="0"/>
              <a:t>de que </a:t>
            </a:r>
            <a:r>
              <a:rPr lang="es-MX" dirty="0" smtClean="0"/>
              <a:t>también </a:t>
            </a:r>
            <a:r>
              <a:rPr lang="es-MX" dirty="0"/>
              <a:t>permite encontrar una persona con la que puedas compartir muchos aspectos de tu vida.</a:t>
            </a:r>
          </a:p>
          <a:p>
            <a:pPr algn="just"/>
            <a:r>
              <a:rPr lang="es-ES" dirty="0"/>
              <a:t>En la amistad es donde más seguro o segura se está</a:t>
            </a:r>
            <a:r>
              <a:rPr lang="es-MX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9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Amistad </a:t>
            </a:r>
            <a:r>
              <a:rPr lang="es-ES" dirty="0" smtClean="0"/>
              <a:t>adolescente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323652"/>
            <a:ext cx="7416824" cy="4057676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es-ES" sz="2600" dirty="0" smtClean="0"/>
              <a:t>Las </a:t>
            </a:r>
            <a:r>
              <a:rPr lang="es-ES" sz="2600" dirty="0"/>
              <a:t>amistades son vínculos afectivos que se definen como relaciones voluntarias y recíprocas, que se mantienen en el tiempo y que conllevan afecto. </a:t>
            </a:r>
            <a:endParaRPr lang="es-ES" sz="2600" dirty="0" smtClean="0"/>
          </a:p>
          <a:p>
            <a:pPr marL="68580" indent="0" algn="just">
              <a:buNone/>
            </a:pPr>
            <a:endParaRPr lang="es-ES" sz="2600" dirty="0"/>
          </a:p>
          <a:p>
            <a:pPr marL="68580" indent="0" algn="just">
              <a:buNone/>
            </a:pPr>
            <a:r>
              <a:rPr lang="es-ES" sz="2600" dirty="0" smtClean="0"/>
              <a:t>El </a:t>
            </a:r>
            <a:r>
              <a:rPr lang="es-ES" sz="2600" dirty="0"/>
              <a:t>significado de la amistad y el tener amigos se establece desde la infancia. </a:t>
            </a:r>
            <a:endParaRPr lang="es-ES" sz="2600" dirty="0" smtClean="0"/>
          </a:p>
          <a:p>
            <a:pPr marL="68580" indent="0" algn="just">
              <a:buNone/>
            </a:pPr>
            <a:endParaRPr lang="es-ES" sz="2600" dirty="0"/>
          </a:p>
          <a:p>
            <a:pPr marL="68580" indent="0" algn="just">
              <a:buNone/>
            </a:pPr>
            <a:r>
              <a:rPr lang="es-ES" sz="2600" dirty="0" smtClean="0"/>
              <a:t>Al </a:t>
            </a:r>
            <a:r>
              <a:rPr lang="es-ES" sz="2600" dirty="0"/>
              <a:t>adolescente que se le ha fomentado la amistad desde la infancia, tendrá una disponibilidad y una facilidad para hacer amigos</a:t>
            </a:r>
            <a:r>
              <a:rPr lang="es-ES" sz="2600" dirty="0" smtClean="0"/>
              <a:t>.</a:t>
            </a:r>
          </a:p>
          <a:p>
            <a:pPr marL="68580" indent="0" algn="just">
              <a:buNone/>
            </a:pPr>
            <a:endParaRPr lang="es-MX" sz="2600" dirty="0"/>
          </a:p>
          <a:p>
            <a:pPr algn="just"/>
            <a:r>
              <a:rPr lang="es-ES" sz="2600" dirty="0"/>
              <a:t>La amistad juega un doble papel en la adolescencia:</a:t>
            </a:r>
            <a:endParaRPr lang="es-MX" sz="2600" dirty="0"/>
          </a:p>
          <a:p>
            <a:pPr lvl="0" algn="just"/>
            <a:r>
              <a:rPr lang="es-ES" sz="2600" dirty="0"/>
              <a:t>En el desarrollo de la personalidad, reforzando el “yo”.</a:t>
            </a:r>
            <a:endParaRPr lang="es-MX" sz="2600" dirty="0"/>
          </a:p>
          <a:p>
            <a:pPr lvl="0" algn="just"/>
            <a:r>
              <a:rPr lang="es-ES" sz="2600" dirty="0"/>
              <a:t>En el proceso de socialización.</a:t>
            </a:r>
            <a:endParaRPr lang="es-MX" sz="26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387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En la amistad, como principio, se trasciende como persona a través del amor, el intercambio, la comunicación y el compartir. </a:t>
            </a:r>
            <a:endParaRPr lang="es-MX"/>
          </a:p>
          <a:p>
            <a:r>
              <a:rPr lang="es-MX"/>
              <a:t>Lo </a:t>
            </a:r>
            <a:r>
              <a:rPr lang="es-ES"/>
              <a:t>más importante es encontrar y generar la amistad </a:t>
            </a:r>
            <a:r>
              <a:rPr lang="es-MX"/>
              <a:t>y despues </a:t>
            </a:r>
            <a:r>
              <a:rPr lang="es-ES"/>
              <a:t>cuidarla y mantenerla siempre cerca. </a:t>
            </a:r>
            <a:br>
              <a:rPr lang="es-ES"/>
            </a:b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9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800"/>
              <a:t>L</a:t>
            </a:r>
            <a:r>
              <a:rPr lang="es-ES" sz="2800"/>
              <a:t>os amigos</a:t>
            </a:r>
            <a:r>
              <a:rPr lang="es-MX" sz="2800"/>
              <a:t> </a:t>
            </a:r>
            <a:r>
              <a:rPr lang="es-ES" sz="2800"/>
              <a:t>pueden ser una fuente de afecto y apoyo durante la vida porque contribuyen a fortalecer la seguridad y la autoestima personal</a:t>
            </a:r>
            <a:r>
              <a:rPr lang="es-MX" sz="2800"/>
              <a:t>, </a:t>
            </a:r>
            <a:r>
              <a:rPr lang="es-ES" sz="2800"/>
              <a:t>la identidad</a:t>
            </a:r>
            <a:r>
              <a:rPr lang="es-MX" sz="2800"/>
              <a:t> y la </a:t>
            </a:r>
            <a:r>
              <a:rPr lang="es-ES" sz="2800"/>
              <a:t>confianza</a:t>
            </a:r>
            <a:r>
              <a:rPr lang="es-MX" sz="2800"/>
              <a:t>.</a:t>
            </a:r>
          </a:p>
          <a:p>
            <a:r>
              <a:rPr lang="es-ES" sz="2800"/>
              <a:t>Pueden ayudar a soportar los problemas familiares, escolares y dar ánimo para seguir adelante </a:t>
            </a:r>
            <a:r>
              <a:rPr lang="es-MX" sz="2800"/>
              <a:t>y suelen ser complices </a:t>
            </a:r>
            <a:r>
              <a:rPr lang="es-ES" sz="2800"/>
              <a:t>de los gustos, palmeres secretos, de miedos y sueños.   </a:t>
            </a:r>
          </a:p>
        </p:txBody>
      </p:sp>
    </p:spTree>
    <p:extLst>
      <p:ext uri="{BB962C8B-B14F-4D97-AF65-F5344CB8AC3E}">
        <p14:creationId xmlns:p14="http://schemas.microsoft.com/office/powerpoint/2010/main" val="12342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www.forodefotos.com/attachments/fotos-de-cosas-y-objetos/35691d1342109927-postales-de-amistad-postales-para-ami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577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amigos verdade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4610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25.media.tumblr.com/tumblr_m3pceeEE821rt0dnx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352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Principales características de la amistad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s-ES" dirty="0"/>
              <a:t>Aceptación del amigo, sinceridad, lealtad y confianza.</a:t>
            </a:r>
            <a:endParaRPr lang="es-MX" dirty="0"/>
          </a:p>
          <a:p>
            <a:pPr lvl="0"/>
            <a:r>
              <a:rPr lang="es-ES" dirty="0"/>
              <a:t>Creación de vínculos afectivos entre amigos.</a:t>
            </a:r>
            <a:endParaRPr lang="es-MX" dirty="0"/>
          </a:p>
          <a:p>
            <a:pPr lvl="0"/>
            <a:r>
              <a:rPr lang="es-ES" dirty="0"/>
              <a:t>Ofrece cuidado, seguridad y apoyo emocional.</a:t>
            </a:r>
            <a:endParaRPr lang="es-MX" dirty="0"/>
          </a:p>
          <a:p>
            <a:pPr lvl="0"/>
            <a:r>
              <a:rPr lang="es-ES" dirty="0"/>
              <a:t>Implica interés y sensibilidad, y requiere empatía.</a:t>
            </a:r>
            <a:endParaRPr lang="es-MX" dirty="0"/>
          </a:p>
          <a:p>
            <a:pPr lvl="0"/>
            <a:r>
              <a:rPr lang="es-ES" dirty="0"/>
              <a:t>Los amigos buscan la proximidad para compartir actividades y afectos.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38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Permiten </a:t>
            </a:r>
            <a:r>
              <a:rPr lang="es-ES" dirty="0"/>
              <a:t>la expresión de una amplia gama de sentimientos y valores que pueden </a:t>
            </a:r>
            <a:r>
              <a:rPr lang="es-ES" dirty="0" smtClean="0"/>
              <a:t>ser: 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Positivos: cariño</a:t>
            </a:r>
            <a:r>
              <a:rPr lang="es-ES" dirty="0"/>
              <a:t>, confianza, </a:t>
            </a:r>
            <a:r>
              <a:rPr lang="es-ES" dirty="0" smtClean="0"/>
              <a:t>lealtad.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Negativos: celos</a:t>
            </a:r>
            <a:r>
              <a:rPr lang="es-ES" dirty="0"/>
              <a:t>, ira, </a:t>
            </a:r>
            <a:r>
              <a:rPr lang="es-ES" dirty="0" smtClean="0"/>
              <a:t>agresividad</a:t>
            </a:r>
            <a:r>
              <a:rPr lang="es-ES" dirty="0"/>
              <a:t>.</a:t>
            </a:r>
            <a:endParaRPr lang="es-MX" dirty="0"/>
          </a:p>
        </p:txBody>
      </p:sp>
      <p:pic>
        <p:nvPicPr>
          <p:cNvPr id="2050" name="Picture 2" descr="http://3.bp.blogspot.com/_wYMaR75GeX4/TOsKCC2s8qI/AAAAAAAAACk/U1g8IlmYqsc/s1600/amista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622419" cy="304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869</Words>
  <Application>Microsoft Office PowerPoint</Application>
  <PresentationFormat>Presentación en pantalla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Austin</vt:lpstr>
      <vt:lpstr>AMOR &amp; AMISTAD</vt:lpstr>
      <vt:lpstr>Integrantes</vt:lpstr>
      <vt:lpstr>La amistad</vt:lpstr>
      <vt:lpstr>Amistad adolescente</vt:lpstr>
      <vt:lpstr>Presentación de PowerPoint</vt:lpstr>
      <vt:lpstr>Presentación de PowerPoint</vt:lpstr>
      <vt:lpstr>Presentación de PowerPoint</vt:lpstr>
      <vt:lpstr>Principales características de la amistad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PRIMERA ETAPA </vt:lpstr>
      <vt:lpstr>Presentación de PowerPoint</vt:lpstr>
      <vt:lpstr>Presentación de PowerPoint</vt:lpstr>
      <vt:lpstr>SEGUNDA ETAPA</vt:lpstr>
      <vt:lpstr>Presentación de PowerPoint</vt:lpstr>
      <vt:lpstr>Presentación de PowerPoint</vt:lpstr>
      <vt:lpstr>Presentación de PowerPoint</vt:lpstr>
      <vt:lpstr>Amiguismo</vt:lpstr>
      <vt:lpstr>Presentación de PowerPoint</vt:lpstr>
      <vt:lpstr>Heterosocialidad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 &amp; AMISTAD</dc:title>
  <dc:creator>Edgar</dc:creator>
  <cp:lastModifiedBy>Amalia</cp:lastModifiedBy>
  <cp:revision>35</cp:revision>
  <dcterms:created xsi:type="dcterms:W3CDTF">2013-04-04T02:29:16Z</dcterms:created>
  <dcterms:modified xsi:type="dcterms:W3CDTF">2013-04-08T02:30:30Z</dcterms:modified>
</cp:coreProperties>
</file>